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59" r:id="rId1"/>
  </p:sldMasterIdLst>
  <p:notesMasterIdLst>
    <p:notesMasterId r:id="rId27"/>
  </p:notesMasterIdLst>
  <p:sldIdLst>
    <p:sldId id="848" r:id="rId2"/>
    <p:sldId id="297" r:id="rId3"/>
    <p:sldId id="1021" r:id="rId4"/>
    <p:sldId id="967" r:id="rId5"/>
    <p:sldId id="968" r:id="rId6"/>
    <p:sldId id="969" r:id="rId7"/>
    <p:sldId id="970" r:id="rId8"/>
    <p:sldId id="971" r:id="rId9"/>
    <p:sldId id="972" r:id="rId10"/>
    <p:sldId id="973" r:id="rId11"/>
    <p:sldId id="974" r:id="rId12"/>
    <p:sldId id="975" r:id="rId13"/>
    <p:sldId id="976" r:id="rId14"/>
    <p:sldId id="966" r:id="rId15"/>
    <p:sldId id="977" r:id="rId16"/>
    <p:sldId id="978" r:id="rId17"/>
    <p:sldId id="979" r:id="rId18"/>
    <p:sldId id="980" r:id="rId19"/>
    <p:sldId id="982" r:id="rId20"/>
    <p:sldId id="981" r:id="rId21"/>
    <p:sldId id="983" r:id="rId22"/>
    <p:sldId id="984" r:id="rId23"/>
    <p:sldId id="985" r:id="rId24"/>
    <p:sldId id="1020" r:id="rId25"/>
    <p:sldId id="296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9" autoAdjust="0"/>
    <p:restoredTop sz="94859" autoAdjust="0"/>
  </p:normalViewPr>
  <p:slideViewPr>
    <p:cSldViewPr snapToGrid="0">
      <p:cViewPr varScale="1">
        <p:scale>
          <a:sx n="72" d="100"/>
          <a:sy n="72" d="100"/>
        </p:scale>
        <p:origin x="-7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678" y="-8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‹#›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www.ascentofsafed.com/cgi-bin/ascent.cgi?Name=mm-kipur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90000"/>
              </a:lnSpc>
            </a:pPr>
            <a:r>
              <a:rPr lang="es-CO" sz="2000" dirty="0" smtClean="0">
                <a:latin typeface="Bookman Old Style" pitchFamily="18" charset="0"/>
                <a:ea typeface="Calibri"/>
                <a:cs typeface="Calibri"/>
                <a:sym typeface="Calibri"/>
              </a:rPr>
              <a:t>ESTUDIOS DE JUDAISMO 2024</a:t>
            </a:r>
          </a:p>
          <a:p>
            <a:pPr lvl="0" algn="ctr">
              <a:lnSpc>
                <a:spcPct val="90000"/>
              </a:lnSpc>
            </a:pPr>
            <a:r>
              <a:rPr lang="es-CO" sz="3200" b="1" dirty="0" smtClean="0">
                <a:latin typeface="Bookman Old Style" pitchFamily="18" charset="0"/>
                <a:ea typeface="Calibri"/>
                <a:cs typeface="Calibri"/>
                <a:sym typeface="Calibri"/>
              </a:rPr>
              <a:t>Gematria: Métodos Usados para su Estudio</a:t>
            </a:r>
            <a:endParaRPr lang="es-CO" sz="3200" b="1" dirty="0" smtClean="0">
              <a:latin typeface="Bookman Old Style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CO" sz="4400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738" y="638175"/>
            <a:ext cx="8010525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CO" sz="4400" dirty="0" smtClean="0"/>
              <a:t>Gematria</a:t>
            </a:r>
            <a:endParaRPr lang="es-CO" dirty="0" smtClean="0"/>
          </a:p>
          <a:p>
            <a:pPr marL="0" lvl="0" indent="0" algn="ctr">
              <a:buNone/>
            </a:pPr>
            <a:r>
              <a:rPr lang="es-CO" sz="4400" dirty="0" smtClean="0"/>
              <a:t> </a:t>
            </a:r>
            <a:r>
              <a:rPr lang="he-IL" sz="4400" dirty="0" smtClean="0"/>
              <a:t>גמטריא </a:t>
            </a:r>
            <a:r>
              <a:rPr lang="en-US" sz="4400" dirty="0" smtClean="0"/>
              <a:t> </a:t>
            </a:r>
            <a:r>
              <a:rPr lang="es-CO" sz="4400" dirty="0" smtClean="0"/>
              <a:t>o </a:t>
            </a:r>
            <a:r>
              <a:rPr lang="he-IL" sz="4400" dirty="0" smtClean="0"/>
              <a:t>גימטריה</a:t>
            </a:r>
            <a:r>
              <a:rPr lang="en-US" sz="4400" dirty="0" smtClean="0"/>
              <a:t> </a:t>
            </a:r>
            <a:r>
              <a:rPr lang="he-IL" sz="4400" dirty="0" smtClean="0"/>
              <a:t>,</a:t>
            </a:r>
            <a:r>
              <a:rPr lang="es-CO" sz="4400" dirty="0" smtClean="0"/>
              <a:t> gimatria</a:t>
            </a:r>
            <a:r>
              <a:rPr lang="he-IL" sz="4400" dirty="0" smtClean="0"/>
              <a:t> </a:t>
            </a:r>
            <a:endParaRPr lang="en-US" sz="4400" dirty="0" smtClean="0"/>
          </a:p>
          <a:p>
            <a:pPr marL="0" lvl="0" indent="0" algn="ctr">
              <a:buNone/>
            </a:pPr>
            <a:r>
              <a:rPr lang="es-CO" sz="4400" dirty="0" smtClean="0"/>
              <a:t>Plural</a:t>
            </a:r>
          </a:p>
          <a:p>
            <a:pPr marL="0" lvl="0" indent="0" algn="ctr">
              <a:buNone/>
            </a:pPr>
            <a:r>
              <a:rPr lang="es-CO" sz="4400" dirty="0" smtClean="0"/>
              <a:t> </a:t>
            </a:r>
            <a:r>
              <a:rPr lang="he-IL" sz="4400" dirty="0" smtClean="0"/>
              <a:t>גמטראות </a:t>
            </a:r>
            <a:r>
              <a:rPr lang="en-US" sz="4400" dirty="0" smtClean="0"/>
              <a:t> </a:t>
            </a:r>
            <a:r>
              <a:rPr lang="es-CO" sz="4400" dirty="0" smtClean="0"/>
              <a:t>o </a:t>
            </a:r>
            <a:r>
              <a:rPr lang="he-IL" sz="4400" dirty="0" smtClean="0"/>
              <a:t>גימטריות</a:t>
            </a:r>
            <a:r>
              <a:rPr lang="en-US" sz="4400" dirty="0" smtClean="0"/>
              <a:t> </a:t>
            </a:r>
            <a:r>
              <a:rPr lang="he-IL" sz="4400" dirty="0" smtClean="0"/>
              <a:t>, </a:t>
            </a:r>
            <a:r>
              <a:rPr lang="es-CO" sz="4400" dirty="0" smtClean="0"/>
              <a:t>gimatriot</a:t>
            </a:r>
            <a:endParaRPr lang="es-CO" sz="44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dirty="0" smtClean="0"/>
              <a:t>Gematria </a:t>
            </a:r>
            <a:r>
              <a:rPr lang="es-CO" dirty="0" smtClean="0"/>
              <a:t>es </a:t>
            </a:r>
            <a:r>
              <a:rPr lang="es-CO" dirty="0" smtClean="0"/>
              <a:t>la práctica de asignar un valor numérico a un nombre, palabra o frase leyéndolo como un número o, a veces, utilizando un cifrado alfanumérico. </a:t>
            </a:r>
            <a:endParaRPr lang="es-CO" dirty="0" smtClean="0"/>
          </a:p>
          <a:p>
            <a:pPr marL="0" lvl="0" indent="0">
              <a:buNone/>
            </a:pPr>
            <a:r>
              <a:rPr lang="es-CO" dirty="0" smtClean="0"/>
              <a:t>Las </a:t>
            </a:r>
            <a:r>
              <a:rPr lang="es-CO" dirty="0" smtClean="0"/>
              <a:t>letras de los alfabetos involucrados tienen valores numéricos estándar, pero una palabra puede producir varios valores si se utiliza un cifrado</a:t>
            </a:r>
            <a:r>
              <a:rPr lang="es-CO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sz="3600" dirty="0" smtClean="0"/>
              <a:t>Los </a:t>
            </a:r>
            <a:r>
              <a:rPr lang="es-CO" sz="3600" dirty="0" smtClean="0"/>
              <a:t>eruditos clásicos coinciden en que la palabra hebrea gematria se deriva de la palabra griega </a:t>
            </a:r>
            <a:r>
              <a:rPr lang="el-GR" sz="3600" b="1" dirty="0" smtClean="0"/>
              <a:t>γεωμετρία </a:t>
            </a:r>
            <a:r>
              <a:rPr lang="es-CO" sz="3600" b="1" dirty="0" smtClean="0"/>
              <a:t>geometriā</a:t>
            </a:r>
            <a:r>
              <a:rPr lang="es-CO" sz="3600" dirty="0" smtClean="0"/>
              <a:t>, </a:t>
            </a:r>
            <a:r>
              <a:rPr lang="es-CO" sz="3600" dirty="0" smtClean="0"/>
              <a:t>"geometría", aunque algunos eruditos creen que deriva del griego </a:t>
            </a:r>
            <a:r>
              <a:rPr lang="el-GR" sz="3600" b="1" dirty="0" smtClean="0"/>
              <a:t>γραμματεια </a:t>
            </a:r>
            <a:r>
              <a:rPr lang="es-CO" sz="3600" b="1" dirty="0" smtClean="0"/>
              <a:t>grammateia</a:t>
            </a:r>
            <a:r>
              <a:rPr lang="es-CO" sz="3600" dirty="0" smtClean="0"/>
              <a:t> "conocimiento de la escritura".</a:t>
            </a:r>
            <a:endParaRPr lang="es-CO" sz="36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dirty="0" smtClean="0"/>
              <a:t>Se utiliza ampliamente en textos judíos, especialmente en aquellos asociados con la Cabalá. </a:t>
            </a:r>
            <a:endParaRPr lang="es-ES" dirty="0" smtClean="0"/>
          </a:p>
          <a:p>
            <a:pPr marL="0" lvl="0" indent="0">
              <a:buNone/>
            </a:pPr>
            <a:r>
              <a:rPr lang="es-ES" dirty="0" smtClean="0"/>
              <a:t>Ni </a:t>
            </a:r>
            <a:r>
              <a:rPr lang="es-ES" dirty="0" smtClean="0"/>
              <a:t>el concepto ni el término aparecen en la propia Biblia </a:t>
            </a:r>
            <a:r>
              <a:rPr lang="es-ES" dirty="0" smtClean="0"/>
              <a:t>hebrea.</a:t>
            </a:r>
          </a:p>
          <a:p>
            <a:pPr marL="0" lvl="0" indent="0">
              <a:buNone/>
            </a:pPr>
            <a:r>
              <a:rPr lang="es-ES" dirty="0" smtClean="0"/>
              <a:t>El </a:t>
            </a:r>
            <a:r>
              <a:rPr lang="es-ES" dirty="0" smtClean="0"/>
              <a:t>primer uso documentado de gematria proviene de una inscripción asiria que data del siglo VIII </a:t>
            </a:r>
            <a:r>
              <a:rPr lang="es-ES" dirty="0" smtClean="0"/>
              <a:t>a.e.c., </a:t>
            </a:r>
            <a:r>
              <a:rPr lang="es-ES" dirty="0" smtClean="0"/>
              <a:t>encargada por Sargón II.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dirty="0" smtClean="0"/>
              <a:t>En </a:t>
            </a:r>
            <a:r>
              <a:rPr lang="es-ES" dirty="0" smtClean="0"/>
              <a:t>esta inscripción, Sargón II afirma: "el rey construyó el muro de Khorsabad de 16.283 codos de largo para corresponder con el valor numérico de su nombre</a:t>
            </a:r>
            <a:r>
              <a:rPr lang="es-ES" dirty="0" smtClean="0"/>
              <a:t>".</a:t>
            </a:r>
          </a:p>
          <a:p>
            <a:pPr marL="0" lvl="0" indent="0">
              <a:buNone/>
            </a:pPr>
            <a:r>
              <a:rPr lang="es-ES" dirty="0" smtClean="0"/>
              <a:t>La práctica de utilizar letras alfabéticas para representar números se desarrolló en la ciudad griega de Mileto y, por ello, se conoce como sistema milesio</a:t>
            </a:r>
            <a:r>
              <a:rPr lang="es-ES" dirty="0" smtClean="0"/>
              <a:t>. </a:t>
            </a:r>
          </a:p>
          <a:p>
            <a:pPr marL="0" lvl="0" indent="0">
              <a:buNone/>
            </a:pPr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5825621"/>
            <a:ext cx="8229600" cy="457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sz="2000" dirty="0" smtClean="0"/>
              <a:t>Inscripción </a:t>
            </a:r>
            <a:r>
              <a:rPr lang="es-ES" sz="2000" dirty="0" err="1" smtClean="0"/>
              <a:t>neoasiria</a:t>
            </a:r>
            <a:r>
              <a:rPr lang="es-ES" sz="2000" dirty="0" smtClean="0"/>
              <a:t> de Sargón II del palacio de Khorsabad, c. 721-705 a.C. (48465309507).</a:t>
            </a:r>
            <a:r>
              <a:rPr lang="es-ES" sz="2000" dirty="0" err="1" smtClean="0"/>
              <a:t>jpg</a:t>
            </a:r>
            <a:r>
              <a:rPr lang="es-ES" sz="2000" dirty="0" smtClean="0"/>
              <a:t> - </a:t>
            </a:r>
            <a:r>
              <a:rPr lang="es-ES" sz="2000" dirty="0" err="1" smtClean="0"/>
              <a:t>Wikimedia</a:t>
            </a:r>
            <a:r>
              <a:rPr lang="es-ES" sz="2000" dirty="0" smtClean="0"/>
              <a:t> </a:t>
            </a:r>
            <a:r>
              <a:rPr lang="es-ES" sz="2000" dirty="0" err="1" smtClean="0"/>
              <a:t>Commons</a:t>
            </a:r>
            <a:endParaRPr lang="es-CO" sz="20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8198" y="681038"/>
            <a:ext cx="7490965" cy="518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sz="3000" dirty="0" smtClean="0"/>
              <a:t>Los </a:t>
            </a:r>
            <a:r>
              <a:rPr lang="es-ES" sz="3000" dirty="0" smtClean="0"/>
              <a:t>primeros ejemplos incluyen grafitis en jarrones que datan del siglo VI </a:t>
            </a:r>
            <a:r>
              <a:rPr lang="es-ES" sz="3000" dirty="0" smtClean="0"/>
              <a:t>a.e.c. </a:t>
            </a:r>
          </a:p>
          <a:p>
            <a:pPr marL="0" lvl="0" indent="0">
              <a:buNone/>
            </a:pPr>
            <a:r>
              <a:rPr lang="es-ES" sz="3000" dirty="0" smtClean="0"/>
              <a:t>Aristóteles </a:t>
            </a:r>
            <a:r>
              <a:rPr lang="es-ES" sz="3000" dirty="0" smtClean="0"/>
              <a:t>escribió que la tradición pitagórica, fundada en el siglo VI </a:t>
            </a:r>
            <a:r>
              <a:rPr lang="es-ES" sz="3000" dirty="0" smtClean="0"/>
              <a:t>a.e.c. </a:t>
            </a:r>
            <a:r>
              <a:rPr lang="es-ES" sz="3000" dirty="0" smtClean="0"/>
              <a:t>por Pitágoras de Samos, practicaba la isopsefía</a:t>
            </a:r>
            <a:r>
              <a:rPr lang="es-ES" sz="3000" dirty="0" smtClean="0"/>
              <a:t>, </a:t>
            </a:r>
            <a:r>
              <a:rPr lang="es-ES" sz="3000" dirty="0" smtClean="0"/>
              <a:t>la predecesora griega de la gematría. </a:t>
            </a:r>
            <a:endParaRPr lang="es-ES" sz="3000" dirty="0" smtClean="0"/>
          </a:p>
          <a:p>
            <a:pPr marL="0" lvl="0" indent="0">
              <a:buNone/>
            </a:pPr>
            <a:r>
              <a:rPr lang="es-ES" sz="3000" dirty="0" smtClean="0"/>
              <a:t>El isopsefismo es la práctica de sumar los valores numéricos </a:t>
            </a:r>
            <a:r>
              <a:rPr lang="es-ES" sz="3000" dirty="0" smtClean="0"/>
              <a:t>de las letras de una palabra para formar un solo número</a:t>
            </a:r>
            <a:r>
              <a:rPr lang="es-ES" sz="3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sz="3000" dirty="0" smtClean="0"/>
              <a:t>El </a:t>
            </a:r>
            <a:r>
              <a:rPr lang="es-ES" sz="3000" dirty="0" smtClean="0"/>
              <a:t>número total se utiliza luego como puente metafórico hacia otras palabras que evalúan el número igual</a:t>
            </a:r>
            <a:r>
              <a:rPr lang="es-ES" sz="3000" dirty="0" smtClean="0"/>
              <a:t>, </a:t>
            </a:r>
            <a:r>
              <a:rPr lang="es-ES" sz="3000" dirty="0" smtClean="0"/>
              <a:t>que satisface isos o "igual" en el término.</a:t>
            </a:r>
            <a:endParaRPr lang="es-ES" sz="3000" dirty="0" smtClean="0"/>
          </a:p>
          <a:p>
            <a:pPr marL="0" lvl="0" indent="0">
              <a:buNone/>
            </a:pPr>
            <a:r>
              <a:rPr lang="es-ES" sz="3000" dirty="0" smtClean="0"/>
              <a:t>El </a:t>
            </a:r>
            <a:r>
              <a:rPr lang="es-ES" sz="3000" dirty="0" smtClean="0"/>
              <a:t>sistema milesio era de uso común durante el reinado de Alejandro Magno (336-323 </a:t>
            </a:r>
            <a:r>
              <a:rPr lang="es-ES" sz="3000" dirty="0" smtClean="0"/>
              <a:t>a.e.c.) </a:t>
            </a:r>
            <a:r>
              <a:rPr lang="es-ES" sz="3000" dirty="0" smtClean="0"/>
              <a:t>y fue adoptado por otras culturas durante el período helenístico posterior. Fue adoptado oficialmente en Egipto durante el reinado de Ptolomeo II Filadelfo (284-246 </a:t>
            </a:r>
            <a:r>
              <a:rPr lang="es-ES" sz="3000" dirty="0" smtClean="0"/>
              <a:t>a.e.c.).</a:t>
            </a:r>
          </a:p>
          <a:p>
            <a:pPr marL="0" lvl="0" indent="0">
              <a:buNone/>
            </a:pPr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sz="3100" dirty="0" smtClean="0"/>
              <a:t>En los primeros textos bíblicos, los números se escribían completos utilizando palabras numéricas hebreas. </a:t>
            </a:r>
            <a:endParaRPr lang="es-ES" sz="3100" dirty="0" smtClean="0"/>
          </a:p>
          <a:p>
            <a:pPr marL="0" lvl="0" indent="0">
              <a:buNone/>
            </a:pPr>
            <a:r>
              <a:rPr lang="es-ES" sz="3100" dirty="0" smtClean="0"/>
              <a:t>La </a:t>
            </a:r>
            <a:r>
              <a:rPr lang="es-ES" sz="3100" dirty="0" smtClean="0"/>
              <a:t>primera evidencia del uso de letras hebreas como números aparece durante el período </a:t>
            </a:r>
            <a:r>
              <a:rPr lang="es-ES" sz="3100" dirty="0" smtClean="0"/>
              <a:t>helenístico, </a:t>
            </a:r>
            <a:r>
              <a:rPr lang="es-ES" sz="3100" dirty="0" smtClean="0"/>
              <a:t>en el año 78 </a:t>
            </a:r>
            <a:r>
              <a:rPr lang="es-ES" sz="3100" dirty="0" smtClean="0"/>
              <a:t>a.e.c.. </a:t>
            </a:r>
          </a:p>
          <a:p>
            <a:pPr marL="0" lvl="0" indent="0">
              <a:buNone/>
            </a:pPr>
            <a:r>
              <a:rPr lang="es-ES" sz="3100" dirty="0" smtClean="0"/>
              <a:t>Los </a:t>
            </a:r>
            <a:r>
              <a:rPr lang="es-ES" sz="3100" dirty="0" smtClean="0"/>
              <a:t>eruditos han identificado la gematría en la Biblia </a:t>
            </a:r>
            <a:r>
              <a:rPr lang="es-ES" sz="3100" dirty="0" smtClean="0"/>
              <a:t>hebrea, cuyo </a:t>
            </a:r>
            <a:r>
              <a:rPr lang="es-ES" sz="3100" dirty="0" smtClean="0"/>
              <a:t>canon se fijó durante la dinastía asmonea (c. 140 </a:t>
            </a:r>
            <a:r>
              <a:rPr lang="es-ES" sz="3100" dirty="0" smtClean="0"/>
              <a:t>a.e.c. </a:t>
            </a:r>
            <a:r>
              <a:rPr lang="es-ES" sz="3100" dirty="0" smtClean="0"/>
              <a:t>a 37 </a:t>
            </a:r>
            <a:r>
              <a:rPr lang="es-ES" sz="3100" dirty="0" smtClean="0"/>
              <a:t>a.e.c.).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dirty="0" smtClean="0"/>
              <a:t>El </a:t>
            </a:r>
            <a:r>
              <a:rPr lang="es-ES" dirty="0" smtClean="0"/>
              <a:t>rey asmoneo de Judea, Alejandro </a:t>
            </a:r>
            <a:r>
              <a:rPr lang="es-ES" dirty="0" smtClean="0"/>
              <a:t>Janeo </a:t>
            </a:r>
            <a:r>
              <a:rPr lang="es-ES" dirty="0" smtClean="0"/>
              <a:t>(fallecido en 76 </a:t>
            </a:r>
            <a:r>
              <a:rPr lang="es-ES" dirty="0" smtClean="0"/>
              <a:t>a.e.c.) </a:t>
            </a:r>
            <a:r>
              <a:rPr lang="es-ES" dirty="0" smtClean="0"/>
              <a:t>tenía monedas inscritas en arameo con el alfabeto fenicio, marcando los años 20 y 25 de su reinado usando las letras K y </a:t>
            </a:r>
            <a:r>
              <a:rPr lang="es-ES" dirty="0" smtClean="0"/>
              <a:t>KE</a:t>
            </a:r>
          </a:p>
          <a:p>
            <a:pPr marL="0" lvl="0" indent="0" algn="r">
              <a:buNone/>
            </a:pPr>
            <a:r>
              <a:rPr lang="he-IL" dirty="0" smtClean="0"/>
              <a:t>למלכא </a:t>
            </a:r>
            <a:r>
              <a:rPr lang="he-IL" dirty="0" smtClean="0"/>
              <a:t>אלכסנדרוס שנת </a:t>
            </a:r>
            <a:r>
              <a:rPr lang="he-IL" dirty="0" smtClean="0"/>
              <a:t>כ</a:t>
            </a:r>
            <a:endParaRPr lang="es-ES" dirty="0" smtClean="0"/>
          </a:p>
          <a:p>
            <a:pPr marL="0" lvl="0" indent="0" algn="r">
              <a:buNone/>
            </a:pPr>
            <a:r>
              <a:rPr lang="he-IL" dirty="0" smtClean="0"/>
              <a:t> כה</a:t>
            </a:r>
            <a:r>
              <a:rPr lang="es-ES" dirty="0" smtClean="0"/>
              <a:t> </a:t>
            </a:r>
            <a:r>
              <a:rPr lang="he-IL" dirty="0" smtClean="0"/>
              <a:t>למלכא אלכס נדרוס </a:t>
            </a:r>
            <a:r>
              <a:rPr lang="he-IL" dirty="0" smtClean="0"/>
              <a:t>שנת</a:t>
            </a:r>
            <a:endParaRPr lang="en-US" dirty="0" smtClean="0"/>
          </a:p>
          <a:p>
            <a:pPr marL="0" lvl="0" indent="0" algn="r">
              <a:buNone/>
            </a:pPr>
            <a:r>
              <a:rPr lang="es-ES" dirty="0" smtClean="0"/>
              <a:t>A </a:t>
            </a:r>
            <a:r>
              <a:rPr lang="es-ES" dirty="0" smtClean="0"/>
              <a:t>Malaji </a:t>
            </a:r>
            <a:r>
              <a:rPr lang="es-ES" dirty="0" smtClean="0"/>
              <a:t>Alexandros año c</a:t>
            </a:r>
            <a:r>
              <a:rPr lang="en-US" dirty="0" smtClean="0"/>
              <a:t> </a:t>
            </a:r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ES" sz="2900" dirty="0" smtClean="0"/>
              <a:t>Algunos textos antiguos de la Mishná pueden conservar el uso </a:t>
            </a:r>
            <a:r>
              <a:rPr lang="es-ES" sz="2900" dirty="0" smtClean="0"/>
              <a:t>de gematria, </a:t>
            </a:r>
            <a:r>
              <a:rPr lang="es-ES" sz="2900" dirty="0" smtClean="0"/>
              <a:t>pero no existen documentos escritos supervivientes, </a:t>
            </a:r>
            <a:r>
              <a:rPr lang="es-ES" sz="2900" dirty="0" smtClean="0"/>
              <a:t>y </a:t>
            </a:r>
            <a:r>
              <a:rPr lang="es-ES" sz="2900" dirty="0" smtClean="0"/>
              <a:t>durante las primeras etapas antes de la rebelión de Bar Kojba nunca se escribieron. </a:t>
            </a:r>
            <a:endParaRPr lang="es-ES" sz="2900" dirty="0" smtClean="0"/>
          </a:p>
          <a:p>
            <a:pPr marL="0" lvl="0" indent="0">
              <a:buNone/>
            </a:pPr>
            <a:r>
              <a:rPr lang="es-ES" sz="2900" dirty="0" smtClean="0"/>
              <a:t>No </a:t>
            </a:r>
            <a:r>
              <a:rPr lang="es-ES" sz="2900" dirty="0" smtClean="0"/>
              <a:t>se sabe que Gematria se encuentre en los rollos del Mar Muerto, un vasto conjunto de textos del 100 </a:t>
            </a:r>
            <a:r>
              <a:rPr lang="es-ES" sz="2900" dirty="0" smtClean="0"/>
              <a:t>a.e.c. </a:t>
            </a:r>
            <a:r>
              <a:rPr lang="es-ES" sz="2900" dirty="0" smtClean="0"/>
              <a:t>al 100 </a:t>
            </a:r>
            <a:r>
              <a:rPr lang="es-ES" sz="2900" dirty="0" smtClean="0"/>
              <a:t>e.c., </a:t>
            </a:r>
            <a:r>
              <a:rPr lang="es-ES" sz="2900" dirty="0" smtClean="0"/>
              <a:t>ni en ninguno de los documentos encontrados en la revuelta de </a:t>
            </a:r>
            <a:r>
              <a:rPr lang="es-ES" sz="2900" dirty="0" smtClean="0"/>
              <a:t>Bar-Kojba </a:t>
            </a:r>
            <a:r>
              <a:rPr lang="es-ES" sz="2900" dirty="0" smtClean="0"/>
              <a:t>alrededor del año 150 </a:t>
            </a:r>
            <a:r>
              <a:rPr lang="en-US" sz="2900" dirty="0" smtClean="0"/>
              <a:t>e.c.</a:t>
            </a:r>
            <a:endParaRPr lang="es-CO" sz="29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sz="2600" dirty="0" smtClean="0"/>
              <a:t>A continuación veremos los métodos mas conocidos dentro del judaísmo ortodoxo para explicar la Gematria con gráficos:</a:t>
            </a:r>
          </a:p>
          <a:p>
            <a:pPr marL="0" lvl="0" indent="0">
              <a:buNone/>
            </a:pPr>
            <a:r>
              <a:rPr lang="es-CO" sz="3600" dirty="0" smtClean="0"/>
              <a:t>• </a:t>
            </a:r>
            <a:r>
              <a:rPr lang="es-CO" sz="3600" b="1" dirty="0" smtClean="0"/>
              <a:t>Mispar </a:t>
            </a:r>
            <a:r>
              <a:rPr lang="es-CO" sz="3600" b="1" dirty="0" smtClean="0"/>
              <a:t>Hecraji </a:t>
            </a:r>
            <a:r>
              <a:rPr lang="es-CO" sz="3600" dirty="0" smtClean="0"/>
              <a:t>(</a:t>
            </a:r>
            <a:r>
              <a:rPr lang="es-CO" sz="3600" b="1" dirty="0" smtClean="0"/>
              <a:t>Mispar </a:t>
            </a:r>
            <a:r>
              <a:rPr lang="es-CO" sz="3600" b="1" dirty="0" smtClean="0"/>
              <a:t>ha- Panim</a:t>
            </a:r>
            <a:r>
              <a:rPr lang="es-CO" sz="3600" dirty="0" smtClean="0"/>
              <a:t>, valor absoluto, estándar, normativo) </a:t>
            </a:r>
            <a:r>
              <a:rPr lang="he-IL" sz="3600" dirty="0" smtClean="0"/>
              <a:t>מספר הכרחי</a:t>
            </a:r>
            <a:r>
              <a:rPr lang="en-US" sz="3600" dirty="0" smtClean="0"/>
              <a:t> </a:t>
            </a:r>
            <a:r>
              <a:rPr lang="es-CO" sz="3600" dirty="0" smtClean="0"/>
              <a:t>es </a:t>
            </a:r>
            <a:r>
              <a:rPr lang="es-CO" sz="3600" dirty="0" smtClean="0"/>
              <a:t>el método más comúnmente utilizado para calcular la gematría, donde a cada una de las 22 letras se le asigna un valor básico.</a:t>
            </a:r>
            <a:endParaRPr lang="es-CO" sz="36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/>
            <a:r>
              <a:rPr lang="es-CO" sz="2400" b="1" dirty="0" smtClean="0"/>
              <a:t>Mispar Hecraji </a:t>
            </a:r>
            <a:r>
              <a:rPr lang="es-CO" sz="2400" b="1" dirty="0" smtClean="0"/>
              <a:t>- Mispar </a:t>
            </a:r>
            <a:r>
              <a:rPr lang="es-CO" sz="2400" b="1" dirty="0" smtClean="0"/>
              <a:t>HaPanim </a:t>
            </a:r>
            <a:r>
              <a:rPr lang="es-CO" sz="2400" dirty="0" smtClean="0"/>
              <a:t>– Valor Absoluto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CO" sz="2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472" y="1622323"/>
            <a:ext cx="8748671" cy="458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sz="3600" dirty="0" smtClean="0"/>
              <a:t>• </a:t>
            </a:r>
            <a:r>
              <a:rPr lang="es-CO" sz="3600" b="1" dirty="0" smtClean="0"/>
              <a:t>Mispar Gadol </a:t>
            </a:r>
            <a:r>
              <a:rPr lang="es-CO" sz="3600" dirty="0" smtClean="0"/>
              <a:t>(valor grande) </a:t>
            </a:r>
            <a:endParaRPr lang="es-CO" sz="3600" dirty="0" smtClean="0"/>
          </a:p>
          <a:p>
            <a:pPr marL="0" lvl="0" indent="0" algn="ctr">
              <a:buNone/>
            </a:pPr>
            <a:r>
              <a:rPr lang="he-IL" sz="3600" dirty="0" smtClean="0"/>
              <a:t>מספר גדול</a:t>
            </a:r>
            <a:r>
              <a:rPr lang="en-US" sz="3600" dirty="0" smtClean="0"/>
              <a:t> </a:t>
            </a:r>
          </a:p>
          <a:p>
            <a:pPr marL="0" lvl="0" indent="0">
              <a:buNone/>
            </a:pPr>
            <a:r>
              <a:rPr lang="es-CO" sz="3600" dirty="0" smtClean="0"/>
              <a:t>E</a:t>
            </a:r>
            <a:r>
              <a:rPr lang="es-CO" sz="3600" dirty="0" smtClean="0"/>
              <a:t>s </a:t>
            </a:r>
            <a:r>
              <a:rPr lang="es-CO" sz="3600" dirty="0" smtClean="0"/>
              <a:t>similar al método estándar, pero las letras finales (</a:t>
            </a:r>
            <a:r>
              <a:rPr lang="es-CO" sz="3600" b="1" i="1" dirty="0" smtClean="0"/>
              <a:t>sofit</a:t>
            </a:r>
            <a:r>
              <a:rPr lang="es-CO" sz="3600" dirty="0" smtClean="0"/>
              <a:t>) se cuentan como una continuación del alfabeto y se valoran entre 500 y 900.</a:t>
            </a:r>
            <a:endParaRPr lang="es-CO" sz="36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/>
            <a:r>
              <a:rPr lang="es-CO" sz="2400" b="1" dirty="0" smtClean="0"/>
              <a:t>Mispar Gadol </a:t>
            </a:r>
            <a:r>
              <a:rPr lang="es-CO" sz="2400" dirty="0" smtClean="0"/>
              <a:t>– Valor Grande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CO" sz="2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740" y="1651821"/>
            <a:ext cx="8922779" cy="4547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sz="4000" dirty="0" smtClean="0"/>
              <a:t>• </a:t>
            </a:r>
            <a:r>
              <a:rPr lang="es-CO" sz="4000" b="1" dirty="0" smtClean="0"/>
              <a:t>Mispar </a:t>
            </a:r>
            <a:r>
              <a:rPr lang="es-CO" sz="4000" b="1" dirty="0" smtClean="0"/>
              <a:t>Sidur</a:t>
            </a:r>
            <a:r>
              <a:rPr lang="es-ES" sz="4000" b="1" dirty="0" smtClean="0"/>
              <a:t>í</a:t>
            </a:r>
            <a:r>
              <a:rPr lang="es-CO" sz="4000" b="1" dirty="0" smtClean="0"/>
              <a:t> </a:t>
            </a:r>
            <a:r>
              <a:rPr lang="es-CO" sz="4000" dirty="0" smtClean="0"/>
              <a:t>(valor ordinal) </a:t>
            </a:r>
            <a:endParaRPr lang="es-CO" sz="4000" dirty="0" smtClean="0"/>
          </a:p>
          <a:p>
            <a:pPr marL="0" lvl="0" indent="0" algn="ctr">
              <a:buNone/>
            </a:pPr>
            <a:r>
              <a:rPr lang="he-IL" sz="4000" dirty="0" smtClean="0"/>
              <a:t>מספר סידורי</a:t>
            </a:r>
            <a:endParaRPr lang="en-US" sz="4000" dirty="0" smtClean="0"/>
          </a:p>
          <a:p>
            <a:pPr marL="0" lvl="0" indent="0">
              <a:buNone/>
            </a:pPr>
            <a:r>
              <a:rPr lang="en-US" sz="4000" dirty="0" smtClean="0"/>
              <a:t>A</a:t>
            </a:r>
            <a:r>
              <a:rPr lang="es-CO" sz="4000" dirty="0" smtClean="0"/>
              <a:t>signa </a:t>
            </a:r>
            <a:r>
              <a:rPr lang="es-CO" sz="4000" dirty="0" smtClean="0"/>
              <a:t>a cada letra un número del 1 al 22 en el orden del alfabeto.</a:t>
            </a:r>
            <a:endParaRPr lang="es-CO" sz="40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/>
            <a:r>
              <a:rPr lang="es-CO" sz="2400" b="1" dirty="0" smtClean="0"/>
              <a:t>Mispar Sidur</a:t>
            </a:r>
            <a:r>
              <a:rPr lang="es-ES" sz="2400" b="1" dirty="0" smtClean="0"/>
              <a:t>í</a:t>
            </a:r>
            <a:r>
              <a:rPr lang="es-CO" sz="2400" b="1" dirty="0" smtClean="0"/>
              <a:t> </a:t>
            </a:r>
            <a:r>
              <a:rPr lang="es-CO" sz="2400" dirty="0" smtClean="0"/>
              <a:t>(valor ordinal)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CO" sz="28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969" y="1637074"/>
            <a:ext cx="8687008" cy="457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sz="4000" dirty="0" smtClean="0"/>
              <a:t>• </a:t>
            </a:r>
            <a:r>
              <a:rPr lang="es-CO" sz="4000" b="1" dirty="0" smtClean="0"/>
              <a:t>Mispar </a:t>
            </a:r>
            <a:r>
              <a:rPr lang="es-CO" sz="4000" b="1" dirty="0" smtClean="0"/>
              <a:t>Katán </a:t>
            </a:r>
            <a:r>
              <a:rPr lang="es-CO" sz="4000" dirty="0" smtClean="0"/>
              <a:t>(Mispar Meugal, </a:t>
            </a:r>
            <a:r>
              <a:rPr lang="es-CO" sz="4000" dirty="0" smtClean="0"/>
              <a:t>Valor Reducido</a:t>
            </a:r>
            <a:r>
              <a:rPr lang="es-CO" sz="4000" dirty="0" smtClean="0"/>
              <a:t>) </a:t>
            </a:r>
            <a:endParaRPr lang="es-CO" sz="4000" dirty="0" smtClean="0"/>
          </a:p>
          <a:p>
            <a:pPr marL="0" lvl="0" indent="0" algn="ctr">
              <a:buNone/>
            </a:pPr>
            <a:r>
              <a:rPr lang="es-CO" sz="4000" dirty="0" smtClean="0"/>
              <a:t> </a:t>
            </a:r>
            <a:r>
              <a:rPr lang="he-IL" sz="4000" dirty="0" smtClean="0"/>
              <a:t>מספר קטן</a:t>
            </a:r>
            <a:r>
              <a:rPr lang="en-US" sz="4000" dirty="0" smtClean="0"/>
              <a:t> </a:t>
            </a:r>
          </a:p>
          <a:p>
            <a:pPr marL="0" lvl="0" indent="0">
              <a:buNone/>
            </a:pPr>
            <a:r>
              <a:rPr lang="en-US" sz="4000" dirty="0" smtClean="0"/>
              <a:t>E</a:t>
            </a:r>
            <a:r>
              <a:rPr lang="es-CO" sz="4000" dirty="0" smtClean="0"/>
              <a:t>s </a:t>
            </a:r>
            <a:r>
              <a:rPr lang="es-CO" sz="4000" dirty="0" smtClean="0"/>
              <a:t>el valor de las letras pero sin los ceros después de los números grandes. (ej. "Yud" es 1 en lugar de 10, "Tav" es 4 en lugar de 400).</a:t>
            </a:r>
            <a:endParaRPr lang="es-CO" sz="40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/>
            <a:r>
              <a:rPr lang="es-CO" sz="2400" b="1" dirty="0" smtClean="0"/>
              <a:t>Mispar Katán </a:t>
            </a:r>
            <a:r>
              <a:rPr lang="es-CO" sz="2400" dirty="0" smtClean="0"/>
              <a:t>(Mispar Meugal, Valor Reducido)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CO" sz="2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221" y="1533838"/>
            <a:ext cx="8745803" cy="480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sz="4000" dirty="0" smtClean="0"/>
              <a:t>• </a:t>
            </a:r>
            <a:r>
              <a:rPr lang="es-CO" sz="4000" b="1" dirty="0" smtClean="0"/>
              <a:t>Mispar </a:t>
            </a:r>
            <a:r>
              <a:rPr lang="es-CO" sz="4000" b="1" dirty="0" smtClean="0"/>
              <a:t>Perat</a:t>
            </a:r>
            <a:r>
              <a:rPr lang="es-ES" sz="4000" b="1" dirty="0" smtClean="0"/>
              <a:t>í</a:t>
            </a:r>
            <a:r>
              <a:rPr lang="es-CO" sz="4000" b="1" dirty="0" smtClean="0"/>
              <a:t> </a:t>
            </a:r>
            <a:r>
              <a:rPr lang="es-CO" sz="4000" dirty="0" smtClean="0"/>
              <a:t>(Mispar </a:t>
            </a:r>
            <a:r>
              <a:rPr lang="es-CO" sz="4000" dirty="0" smtClean="0"/>
              <a:t>HaMerub</a:t>
            </a:r>
            <a:r>
              <a:rPr lang="es-CO" sz="4000" dirty="0" smtClean="0"/>
              <a:t>á</a:t>
            </a:r>
            <a:r>
              <a:rPr lang="es-CO" sz="4000" dirty="0" smtClean="0"/>
              <a:t>h Ha Perat</a:t>
            </a:r>
            <a:r>
              <a:rPr lang="es-ES" sz="4000" dirty="0" smtClean="0"/>
              <a:t>í</a:t>
            </a:r>
            <a:r>
              <a:rPr lang="es-ES" sz="4000" b="1" dirty="0" smtClean="0"/>
              <a:t> </a:t>
            </a:r>
            <a:r>
              <a:rPr lang="es-CO" sz="4000" dirty="0" smtClean="0"/>
              <a:t>)</a:t>
            </a:r>
          </a:p>
          <a:p>
            <a:pPr marL="0" lvl="0" indent="0" algn="ctr">
              <a:buNone/>
            </a:pPr>
            <a:r>
              <a:rPr lang="es-CO" sz="4000" dirty="0" smtClean="0"/>
              <a:t> </a:t>
            </a:r>
            <a:r>
              <a:rPr lang="he-IL" sz="4000" dirty="0" smtClean="0"/>
              <a:t>מספר הפרטי</a:t>
            </a:r>
            <a:r>
              <a:rPr lang="en-US" sz="4000" dirty="0" smtClean="0"/>
              <a:t> </a:t>
            </a:r>
          </a:p>
          <a:p>
            <a:pPr marL="0" lvl="0" indent="0">
              <a:buNone/>
            </a:pPr>
            <a:r>
              <a:rPr lang="en-US" sz="4000" dirty="0" smtClean="0"/>
              <a:t>A</a:t>
            </a:r>
            <a:r>
              <a:rPr lang="es-CO" sz="4000" dirty="0" smtClean="0"/>
              <a:t>signa </a:t>
            </a:r>
            <a:r>
              <a:rPr lang="es-CO" sz="4000" dirty="0" smtClean="0"/>
              <a:t>a cada letra su valor estándar al cuadrado. (ej. "</a:t>
            </a:r>
            <a:r>
              <a:rPr lang="es-CO" sz="4000" dirty="0" smtClean="0"/>
              <a:t>Alef" </a:t>
            </a:r>
            <a:r>
              <a:rPr lang="es-CO" sz="4000" dirty="0" smtClean="0"/>
              <a:t>= 1 x 1 = 1, "</a:t>
            </a:r>
            <a:r>
              <a:rPr lang="es-CO" sz="4000" dirty="0" smtClean="0"/>
              <a:t>Bet" </a:t>
            </a:r>
            <a:r>
              <a:rPr lang="es-CO" sz="4000" dirty="0" smtClean="0"/>
              <a:t>= 2 x 2 = 4).</a:t>
            </a:r>
            <a:endParaRPr lang="es-CO" sz="40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/>
            <a:r>
              <a:rPr lang="es-CO" sz="2400" dirty="0" smtClean="0"/>
              <a:t>• </a:t>
            </a:r>
            <a:r>
              <a:rPr lang="es-CO" sz="2400" b="1" dirty="0" smtClean="0"/>
              <a:t>Mispar Perat</a:t>
            </a:r>
            <a:r>
              <a:rPr lang="es-ES" sz="2400" b="1" dirty="0" smtClean="0"/>
              <a:t>í </a:t>
            </a:r>
            <a:r>
              <a:rPr lang="es-ES" sz="2400" dirty="0" smtClean="0"/>
              <a:t>– Numero Privado</a:t>
            </a:r>
            <a:endParaRPr lang="es-CO" sz="2400" dirty="0" smtClean="0"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460090"/>
            <a:ext cx="8229600" cy="466621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CO" sz="28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519" y="1521283"/>
            <a:ext cx="8645017" cy="492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>
              <a:lnSpc>
                <a:spcPct val="90000"/>
              </a:lnSpc>
            </a:pPr>
            <a:r>
              <a:rPr lang="es-CO" sz="2400" b="1" dirty="0" smtClean="0">
                <a:latin typeface="Bookman Old Style" pitchFamily="18" charset="0"/>
              </a:rPr>
              <a:t>Gematria: Métodos Usados para su Estudio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s-CO" sz="4000" dirty="0" smtClean="0"/>
              <a:t>Espere </a:t>
            </a:r>
            <a:r>
              <a:rPr lang="es-CO" sz="4000" smtClean="0"/>
              <a:t>la Parte 2</a:t>
            </a:r>
            <a:endParaRPr lang="es-CO" sz="4000" dirty="0" smtClean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Shape 3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Shape 3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es-ES" sz="1800" b="0" i="0" u="none" strike="noStrike" cap="none" dirty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Fuentes: Torah, Talmud, Jewish Concepts, Wikipedia, Kabbalah Online, Zohar, Rambán, Rashí, </a:t>
            </a:r>
            <a:r>
              <a:rPr lang="es-ES" sz="18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Maimónides, </a:t>
            </a:r>
            <a:r>
              <a:rPr lang="es-ES" sz="1800" b="0" i="0" u="none" strike="noStrike" cap="none" dirty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Bereshit con Rashí, El Jumash, </a:t>
            </a:r>
            <a:r>
              <a:rPr lang="es-ES" sz="1800" b="0" i="0" u="none" strike="noStrike" cap="none" dirty="0" err="1" smtClean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Sefaria</a:t>
            </a:r>
            <a:r>
              <a:rPr lang="es-ES" sz="18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, </a:t>
            </a:r>
            <a:r>
              <a:rPr lang="es-ES" sz="18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Dr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. Yael Ziegler</a:t>
            </a:r>
            <a:r>
              <a:rPr lang="es-ES" sz="18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. Jewish </a:t>
            </a:r>
            <a:r>
              <a:rPr lang="es-ES" sz="1800" b="0" i="0" u="none" strike="noStrike" cap="none" dirty="0" err="1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Family</a:t>
            </a:r>
            <a:r>
              <a:rPr lang="es-ES" sz="18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 &amp; </a:t>
            </a:r>
            <a:r>
              <a:rPr lang="es-ES" sz="1800" b="0" i="0" u="none" strike="noStrike" cap="none" dirty="0" err="1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Life</a:t>
            </a:r>
            <a:r>
              <a:rPr lang="es-ES" sz="18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 – Nancy </a:t>
            </a:r>
            <a:r>
              <a:rPr lang="es-ES" sz="1800" b="0" i="0" u="none" strike="noStrike" cap="none" dirty="0" err="1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Reuben</a:t>
            </a:r>
            <a:r>
              <a:rPr lang="es-ES" sz="18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 </a:t>
            </a:r>
            <a:r>
              <a:rPr lang="es-ES" sz="1800" b="0" i="0" u="none" strike="noStrike" cap="none" dirty="0" err="1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Greenfield</a:t>
            </a:r>
            <a:r>
              <a:rPr lang="es-ES" sz="18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, MJL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es-ES" sz="1800" dirty="0" smtClean="0">
                <a:solidFill>
                  <a:schemeClr val="dk1"/>
                </a:solidFill>
                <a:latin typeface="Bookman Old Style" pitchFamily="18" charset="0"/>
              </a:rPr>
              <a:t>Imágenes: </a:t>
            </a:r>
            <a:r>
              <a:rPr lang="en-US" sz="1800" dirty="0" smtClean="0">
                <a:latin typeface="Bookman Old Style" pitchFamily="18" charset="0"/>
              </a:rPr>
              <a:t>Sweet Publishing/FreeBibleimages.org.</a:t>
            </a:r>
            <a:endParaRPr sz="1800" b="0" i="0" u="none" strike="noStrike" cap="none" dirty="0">
              <a:solidFill>
                <a:schemeClr val="dk1"/>
              </a:solidFill>
              <a:latin typeface="Bookman Old Style" pitchFamily="18" charset="0"/>
              <a:sym typeface="Calibri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s-ES" sz="1100" dirty="0">
                <a:solidFill>
                  <a:srgbClr val="000000"/>
                </a:solidFill>
                <a:latin typeface="Bookman Old Style" pitchFamily="18" charset="0"/>
              </a:rPr>
              <a:t>https://www.chabad.org/kabbalah/article_cdo/aid/688407/jewish/42-Journeys-of-the-Soul.htm </a:t>
            </a:r>
            <a:endParaRPr lang="es-ES" sz="1100" dirty="0" smtClean="0">
              <a:solidFill>
                <a:srgbClr val="000000"/>
              </a:solidFill>
              <a:latin typeface="Bookman Old Style" pitchFamily="18" charset="0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hlinkClick r:id="rId5"/>
              </a:rPr>
              <a:t>http://www.ascentofsafed.com/cgi-bin/ascent.cgi?Name=mm-kipur</a:t>
            </a:r>
            <a:endParaRPr lang="en-US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http://www.psyche.com/psyche/lex/qbl/42letter_name.html</a:t>
            </a:r>
            <a:endParaRPr lang="en-US" sz="1100" b="0" i="0" u="none" strike="noStrike" cap="none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Derechos </a:t>
            </a:r>
            <a:r>
              <a:rPr lang="es-ES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Reservados Shalom Haverim Org</a:t>
            </a:r>
            <a:endParaRPr sz="2800" dirty="0">
              <a:latin typeface="Bookman Old Style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sym typeface="Calibri"/>
                <a:hlinkClick r:id="rId6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Director: -</a:t>
            </a:r>
            <a:endParaRPr sz="2800" dirty="0">
              <a:latin typeface="Bookman Old Style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ELIYAHU BAYONA BEN YOSEF</a:t>
            </a:r>
            <a:endParaRPr sz="2800" dirty="0">
              <a:latin typeface="Bookman Old Style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ES" sz="1600" dirty="0" smtClean="0">
                <a:latin typeface="Bookman Old Style" pitchFamily="18" charset="0"/>
              </a:rPr>
              <a:t>4</a:t>
            </a:r>
            <a:r>
              <a:rPr lang="es-ES" sz="1600" dirty="0" smtClean="0">
                <a:latin typeface="Bookman Old Style" pitchFamily="18" charset="0"/>
              </a:rPr>
              <a:t> </a:t>
            </a:r>
            <a:r>
              <a:rPr lang="es-ES" sz="1600" dirty="0" smtClean="0">
                <a:latin typeface="Bookman Old Style" pitchFamily="18" charset="0"/>
              </a:rPr>
              <a:t>de </a:t>
            </a:r>
            <a:r>
              <a:rPr lang="es-ES" sz="1600" dirty="0" smtClean="0">
                <a:latin typeface="Bookman Old Style" pitchFamily="18" charset="0"/>
              </a:rPr>
              <a:t>Adar II</a:t>
            </a:r>
            <a:r>
              <a:rPr lang="es-ES" sz="1600" dirty="0" smtClean="0">
                <a:latin typeface="Bookman Old Style" pitchFamily="18" charset="0"/>
              </a:rPr>
              <a:t>, </a:t>
            </a:r>
            <a:r>
              <a:rPr lang="es-ES" sz="16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5784  </a:t>
            </a:r>
            <a:r>
              <a:rPr lang="es-ES" sz="16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–  </a:t>
            </a:r>
            <a:r>
              <a:rPr lang="es-ES" sz="1600" dirty="0" smtClean="0">
                <a:latin typeface="Bookman Old Style" pitchFamily="18" charset="0"/>
              </a:rPr>
              <a:t>Marzo</a:t>
            </a:r>
            <a:r>
              <a:rPr lang="es-ES" sz="1600" dirty="0" smtClean="0">
                <a:latin typeface="Bookman Old Style" pitchFamily="18" charset="0"/>
              </a:rPr>
              <a:t> 14</a:t>
            </a:r>
            <a:r>
              <a:rPr lang="es-ES" sz="16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, 2024- </a:t>
            </a:r>
            <a:r>
              <a:rPr lang="es-ES" sz="16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Monsey New York</a:t>
            </a:r>
            <a:endParaRPr sz="1600" b="0" i="0" u="none" strike="noStrike" cap="none" dirty="0">
              <a:solidFill>
                <a:srgbClr val="898989"/>
              </a:solidFill>
              <a:latin typeface="Bookman Old Style" pitchFamily="18" charset="0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34238</TotalTime>
  <Words>1106</Words>
  <Application>Microsoft Office PowerPoint</Application>
  <PresentationFormat>On-screen Show (4:3)</PresentationFormat>
  <Paragraphs>105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 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Gematria: Métodos Usados para su Estudio</vt:lpstr>
      <vt:lpstr>Mispar Hecraji - Mispar HaPanim – Valor Absoluto</vt:lpstr>
      <vt:lpstr>Gematria: Métodos Usados para su Estudio</vt:lpstr>
      <vt:lpstr>Mispar Gadol – Valor Grande</vt:lpstr>
      <vt:lpstr>Gematria: Métodos Usados para su Estudio</vt:lpstr>
      <vt:lpstr>Mispar Sidurí (valor ordinal)</vt:lpstr>
      <vt:lpstr>Gematria: Métodos Usados para su Estudio</vt:lpstr>
      <vt:lpstr>Mispar Katán (Mispar Meugal, Valor Reducido)</vt:lpstr>
      <vt:lpstr>Gematria: Métodos Usados para su Estudio</vt:lpstr>
      <vt:lpstr>• Mispar Peratí – Numero Privado</vt:lpstr>
      <vt:lpstr>Gematria: Métodos Usados para su Estudio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Eliyahu</dc:creator>
  <cp:lastModifiedBy>Dell</cp:lastModifiedBy>
  <cp:revision>332</cp:revision>
  <dcterms:modified xsi:type="dcterms:W3CDTF">2024-03-15T17:07:37Z</dcterms:modified>
</cp:coreProperties>
</file>